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8" r:id="rId3"/>
    <p:sldMasterId id="2147483756" r:id="rId4"/>
    <p:sldMasterId id="2147483720" r:id="rId5"/>
    <p:sldMasterId id="2147483780" r:id="rId6"/>
  </p:sldMasterIdLst>
  <p:sldIdLst>
    <p:sldId id="259" r:id="rId7"/>
    <p:sldId id="277" r:id="rId8"/>
    <p:sldId id="410" r:id="rId9"/>
    <p:sldId id="273" r:id="rId10"/>
    <p:sldId id="275" r:id="rId11"/>
    <p:sldId id="279" r:id="rId12"/>
    <p:sldId id="429" r:id="rId13"/>
    <p:sldId id="428" r:id="rId14"/>
    <p:sldId id="427" r:id="rId15"/>
    <p:sldId id="411" r:id="rId16"/>
    <p:sldId id="430" r:id="rId17"/>
    <p:sldId id="444" r:id="rId18"/>
    <p:sldId id="431" r:id="rId19"/>
    <p:sldId id="432" r:id="rId20"/>
    <p:sldId id="433" r:id="rId21"/>
    <p:sldId id="434" r:id="rId22"/>
    <p:sldId id="435" r:id="rId23"/>
    <p:sldId id="412" r:id="rId24"/>
    <p:sldId id="436" r:id="rId25"/>
    <p:sldId id="438" r:id="rId26"/>
    <p:sldId id="443" r:id="rId27"/>
    <p:sldId id="437" r:id="rId28"/>
    <p:sldId id="439" r:id="rId29"/>
    <p:sldId id="441" r:id="rId30"/>
    <p:sldId id="440" r:id="rId31"/>
    <p:sldId id="442" r:id="rId32"/>
    <p:sldId id="301" r:id="rId33"/>
    <p:sldId id="369" r:id="rId34"/>
  </p:sldIdLst>
  <p:sldSz cx="5400675" cy="3816350"/>
  <p:notesSz cx="9144000" cy="6858000"/>
  <p:defaultTextStyle>
    <a:defPPr>
      <a:defRPr lang="fr-FR"/>
    </a:defPPr>
    <a:lvl1pPr marL="0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1pPr>
    <a:lvl2pPr marL="180365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2pPr>
    <a:lvl3pPr marL="360731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3pPr>
    <a:lvl4pPr marL="541096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4pPr>
    <a:lvl5pPr marL="72146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5pPr>
    <a:lvl6pPr marL="901827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6pPr>
    <a:lvl7pPr marL="108219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7pPr>
    <a:lvl8pPr marL="1262558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8pPr>
    <a:lvl9pPr marL="1442923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499-E5B5-49B5-9214-9557B262F265}">
          <p14:sldIdLst>
            <p14:sldId id="259"/>
            <p14:sldId id="277"/>
            <p14:sldId id="410"/>
            <p14:sldId id="273"/>
            <p14:sldId id="275"/>
            <p14:sldId id="279"/>
            <p14:sldId id="429"/>
            <p14:sldId id="428"/>
            <p14:sldId id="427"/>
            <p14:sldId id="411"/>
            <p14:sldId id="430"/>
            <p14:sldId id="444"/>
            <p14:sldId id="431"/>
            <p14:sldId id="432"/>
            <p14:sldId id="433"/>
            <p14:sldId id="434"/>
            <p14:sldId id="435"/>
            <p14:sldId id="412"/>
            <p14:sldId id="436"/>
            <p14:sldId id="438"/>
            <p14:sldId id="443"/>
            <p14:sldId id="437"/>
            <p14:sldId id="439"/>
            <p14:sldId id="441"/>
            <p14:sldId id="440"/>
            <p14:sldId id="442"/>
            <p14:sldId id="301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3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020"/>
    <a:srgbClr val="00FA71"/>
    <a:srgbClr val="DE9B20"/>
    <a:srgbClr val="9A48D0"/>
    <a:srgbClr val="181A1B"/>
    <a:srgbClr val="63458A"/>
    <a:srgbClr val="815A9B"/>
    <a:srgbClr val="B288C0"/>
    <a:srgbClr val="E4B7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4" autoAdjust="0"/>
    <p:restoredTop sz="94660"/>
  </p:normalViewPr>
  <p:slideViewPr>
    <p:cSldViewPr snapToGrid="0" showGuides="1">
      <p:cViewPr varScale="1">
        <p:scale>
          <a:sx n="194" d="100"/>
          <a:sy n="194" d="100"/>
        </p:scale>
        <p:origin x="2082" y="156"/>
      </p:cViewPr>
      <p:guideLst>
        <p:guide orient="horz" pos="1203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550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476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76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99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8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0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2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6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61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1005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04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84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74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980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19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496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0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0858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144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75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3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77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28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41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329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64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4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39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82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86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68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8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4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32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17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945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3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81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04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37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8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26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350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16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66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5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78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215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3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2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83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87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540000" y="-36000"/>
            <a:ext cx="6113202" cy="4320000"/>
          </a:xfrm>
          <a:prstGeom prst="rect">
            <a:avLst/>
          </a:prstGeom>
          <a:blipFill dpi="0" rotWithShape="1">
            <a:blip r:embed="rId1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LightScreen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2D5B-3BA6-47C6-AD5D-096E8E421663}" type="datetimeFigureOut">
              <a:rPr lang="fr-FR" smtClean="0"/>
              <a:t>23/12/2022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"/>
          <p:cNvSpPr txBox="1"/>
          <p:nvPr/>
        </p:nvSpPr>
        <p:spPr>
          <a:xfrm>
            <a:off x="288000" y="216000"/>
            <a:ext cx="4808534" cy="1680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DATA SCIENTIST - PROJET 6</a:t>
            </a:r>
            <a:endParaRPr lang="fr-FR" sz="12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Classifiez automatiquement des biens de consommation</a:t>
            </a:r>
          </a:p>
          <a:p>
            <a:pPr algn="ctr">
              <a:lnSpc>
                <a:spcPct val="115000"/>
              </a:lnSpc>
            </a:pPr>
            <a:r>
              <a:rPr lang="fr-FR" sz="800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800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0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Arnaud CHOUX</a:t>
            </a: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fr-FR" sz="10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000" y="3168000"/>
            <a:ext cx="1080000" cy="2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 de texte 1"/>
          <p:cNvSpPr txBox="1"/>
          <p:nvPr/>
        </p:nvSpPr>
        <p:spPr>
          <a:xfrm>
            <a:off x="1008000" y="2988000"/>
            <a:ext cx="1652889" cy="6812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OPENCLASSROOMS</a:t>
            </a:r>
          </a:p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Financement région </a:t>
            </a:r>
            <a:r>
              <a:rPr lang="fr-FR" sz="89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endParaRPr lang="fr-FR" sz="89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r>
              <a:rPr lang="fr-FR" sz="89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Novembre 2022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96504" y="1404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96504" y="1152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6FFDE-6494-4DB2-A3FA-6ECCDF5AA300}" type="slidenum">
              <a:rPr lang="fr-FR" smtClean="0"/>
              <a:t>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16000" y="3024000"/>
            <a:ext cx="576000" cy="5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5">
            <a:extLst>
              <a:ext uri="{FF2B5EF4-FFF2-40B4-BE49-F238E27FC236}">
                <a16:creationId xmlns:a16="http://schemas.microsoft.com/office/drawing/2014/main" id="{6CA81A5B-E8CA-63F5-94A1-5DDCB91F563A}"/>
              </a:ext>
            </a:extLst>
          </p:cNvPr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79738B45-BB35-5E75-B28A-369EA2EC7B10}"/>
              </a:ext>
            </a:extLst>
          </p:cNvPr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Natural </a:t>
            </a:r>
            <a:r>
              <a:rPr lang="fr-FR" sz="1400" b="1" dirty="0" err="1">
                <a:latin typeface="LM Roman 12" panose="00000500000000000000" pitchFamily="50" charset="0"/>
              </a:rPr>
              <a:t>Language</a:t>
            </a:r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Processing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Image recognition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1963974"/>
            <a:ext cx="2441505" cy="16003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B7EA157-B749-6658-EBF4-0E623067F014}"/>
              </a:ext>
            </a:extLst>
          </p:cNvPr>
          <p:cNvSpPr txBox="1"/>
          <p:nvPr/>
        </p:nvSpPr>
        <p:spPr>
          <a:xfrm>
            <a:off x="2948501" y="503999"/>
            <a:ext cx="2223009" cy="258532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Prétraitement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Tf-</a:t>
            </a:r>
            <a:r>
              <a:rPr lang="fr-FR" sz="1400" b="1" dirty="0" err="1">
                <a:latin typeface="LM Roman 12" panose="00000500000000000000" pitchFamily="50" charset="0"/>
              </a:rPr>
              <a:t>idf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word2vec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Bidirectional</a:t>
            </a:r>
            <a:r>
              <a:rPr lang="fr-FR" sz="1400" b="1" dirty="0">
                <a:latin typeface="LM Roman 12" panose="00000500000000000000" pitchFamily="50" charset="0"/>
              </a:rPr>
              <a:t> Encoder </a:t>
            </a:r>
            <a:r>
              <a:rPr lang="fr-FR" sz="1400" b="1" dirty="0" err="1">
                <a:latin typeface="LM Roman 12" panose="00000500000000000000" pitchFamily="50" charset="0"/>
              </a:rPr>
              <a:t>Representations</a:t>
            </a:r>
            <a:r>
              <a:rPr lang="fr-FR" sz="1400" b="1" dirty="0">
                <a:latin typeface="LM Roman 12" panose="00000500000000000000" pitchFamily="50" charset="0"/>
              </a:rPr>
              <a:t> </a:t>
            </a:r>
            <a:r>
              <a:rPr lang="fr-FR" sz="1400" b="1" dirty="0" err="1">
                <a:latin typeface="LM Roman 12" panose="00000500000000000000" pitchFamily="50" charset="0"/>
              </a:rPr>
              <a:t>from</a:t>
            </a:r>
            <a:r>
              <a:rPr lang="fr-FR" sz="1400" b="1" dirty="0">
                <a:latin typeface="LM Roman 12" panose="00000500000000000000" pitchFamily="50" charset="0"/>
              </a:rPr>
              <a:t> Transformers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Universal Sentence </a:t>
            </a:r>
            <a:r>
              <a:rPr lang="fr-FR" sz="1400" b="1" dirty="0" err="1">
                <a:latin typeface="LM Roman 12" panose="00000500000000000000" pitchFamily="50" charset="0"/>
              </a:rPr>
              <a:t>Encoding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288000"/>
            <a:ext cx="2441505" cy="781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 </a:t>
            </a:r>
            <a:r>
              <a:rPr lang="fr-FR" sz="1400" b="1" dirty="0" err="1">
                <a:latin typeface="LM Roman 12" panose="00000500000000000000" pitchFamily="50" charset="0"/>
              </a:rPr>
              <a:t>Tokenization</a:t>
            </a:r>
            <a:r>
              <a:rPr lang="fr-FR" sz="1400" b="1" dirty="0">
                <a:latin typeface="LM Roman 12" panose="00000500000000000000" pitchFamily="50" charset="0"/>
              </a:rPr>
              <a:t>, lemmatisation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B4C31A47-E0B8-4858-FB7C-383272D9DB93}"/>
              </a:ext>
            </a:extLst>
          </p:cNvPr>
          <p:cNvSpPr txBox="1"/>
          <p:nvPr/>
        </p:nvSpPr>
        <p:spPr>
          <a:xfrm>
            <a:off x="717453" y="772323"/>
            <a:ext cx="36677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Segmentation d’un bloc de texte en composants élémentaires (mots, ponctuation)</a:t>
            </a: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63ACB006-DFCE-400A-8F99-7DE48A6C5B6A}"/>
              </a:ext>
            </a:extLst>
          </p:cNvPr>
          <p:cNvSpPr txBox="1"/>
          <p:nvPr/>
        </p:nvSpPr>
        <p:spPr>
          <a:xfrm>
            <a:off x="717453" y="1532914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Suppression des éléments inutiles (stop-</a:t>
            </a:r>
            <a:r>
              <a:rPr lang="fr-FR" sz="1000" dirty="0" err="1">
                <a:latin typeface="LM Roman 12" panose="00000500000000000000" pitchFamily="50" charset="0"/>
              </a:rPr>
              <a:t>words</a:t>
            </a:r>
            <a:r>
              <a:rPr lang="fr-FR" sz="1000" dirty="0">
                <a:latin typeface="LM Roman 12" panose="00000500000000000000" pitchFamily="50" charset="0"/>
              </a:rPr>
              <a:t>, ponctuation)</a:t>
            </a: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51DE360C-5F0F-07DF-CA61-DACC330C9A82}"/>
              </a:ext>
            </a:extLst>
          </p:cNvPr>
          <p:cNvSpPr txBox="1"/>
          <p:nvPr/>
        </p:nvSpPr>
        <p:spPr>
          <a:xfrm>
            <a:off x="717453" y="2139616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Substitution des mots par leur racine</a:t>
            </a:r>
          </a:p>
        </p:txBody>
      </p:sp>
    </p:spTree>
    <p:extLst>
      <p:ext uri="{BB962C8B-B14F-4D97-AF65-F5344CB8AC3E}">
        <p14:creationId xmlns:p14="http://schemas.microsoft.com/office/powerpoint/2010/main" val="189254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</a:t>
            </a:r>
            <a:r>
              <a:rPr lang="fr-FR" sz="1400" b="1" dirty="0" err="1">
                <a:latin typeface="LM Roman 12" panose="00000500000000000000" pitchFamily="50" charset="0"/>
              </a:rPr>
              <a:t>tf-idf</a:t>
            </a:r>
            <a:r>
              <a:rPr lang="fr-FR" sz="1400" b="1" dirty="0">
                <a:latin typeface="LM Roman 12" panose="00000500000000000000" pitchFamily="50" charset="0"/>
              </a:rPr>
              <a:t>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29E58-FC7D-0F47-206A-5613B8BA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45"/>
            <a:ext cx="5400675" cy="24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2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II.3. word2vec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74675-DB06-171D-8C4B-CEFDE67D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39"/>
            <a:ext cx="5400675" cy="242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II.4.a. BERT (base </a:t>
            </a:r>
            <a:r>
              <a:rPr lang="fr-FR" sz="1400" b="1" dirty="0" err="1">
                <a:latin typeface="LM Roman 12" panose="00000500000000000000" pitchFamily="50" charset="0"/>
              </a:rPr>
              <a:t>uncased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31452-3BEA-88E2-BADE-F8DA63B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308"/>
            <a:ext cx="5400675" cy="24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II.4.b. BERT (</a:t>
            </a:r>
            <a:r>
              <a:rPr lang="fr-FR" sz="1400" b="1" dirty="0" err="1">
                <a:latin typeface="LM Roman 12" panose="00000500000000000000" pitchFamily="50" charset="0"/>
              </a:rPr>
              <a:t>cardiffnlp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98CDF-D4B7-D6B0-80A8-D34DE314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596"/>
            <a:ext cx="5400675" cy="24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6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II.4.c. BERT (hub </a:t>
            </a:r>
            <a:r>
              <a:rPr lang="fr-FR" sz="1400" b="1" dirty="0" err="1">
                <a:latin typeface="LM Roman 12" panose="00000500000000000000" pitchFamily="50" charset="0"/>
              </a:rPr>
              <a:t>tf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CA501-BBFE-53A3-8DED-0DF6EC61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269"/>
            <a:ext cx="5400675" cy="24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8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II.5. USE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3579B-BBF2-96CC-B44D-619F3B57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648"/>
            <a:ext cx="5400675" cy="24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0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5">
            <a:extLst>
              <a:ext uri="{FF2B5EF4-FFF2-40B4-BE49-F238E27FC236}">
                <a16:creationId xmlns:a16="http://schemas.microsoft.com/office/drawing/2014/main" id="{6D62507A-11E8-3EEB-1538-FE372772A53C}"/>
              </a:ext>
            </a:extLst>
          </p:cNvPr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A31D1BF0-9369-7698-AD75-8AB421BD45EC}"/>
              </a:ext>
            </a:extLst>
          </p:cNvPr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Natural </a:t>
            </a:r>
            <a:r>
              <a:rPr lang="fr-FR" sz="1400" b="1" dirty="0" err="1">
                <a:latin typeface="LM Roman 12" panose="00000500000000000000" pitchFamily="50" charset="0"/>
              </a:rPr>
              <a:t>Language</a:t>
            </a:r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Processing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Image recognition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2679291"/>
            <a:ext cx="2441505" cy="1140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489561"/>
            <a:ext cx="2441505" cy="149163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946BE94E-2A57-99D6-5562-BC6A5D8B2761}"/>
              </a:ext>
            </a:extLst>
          </p:cNvPr>
          <p:cNvSpPr txBox="1"/>
          <p:nvPr/>
        </p:nvSpPr>
        <p:spPr>
          <a:xfrm>
            <a:off x="2948502" y="503999"/>
            <a:ext cx="2308174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Extracteurs de descripteurs (+ leur clustering/</a:t>
            </a:r>
            <a:r>
              <a:rPr lang="fr-FR" sz="1400" b="1" dirty="0" err="1">
                <a:latin typeface="LM Roman 12" panose="00000500000000000000" pitchFamily="50" charset="0"/>
              </a:rPr>
              <a:t>histo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PCA(99%), T-SNE(2),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, ARI</a:t>
            </a:r>
          </a:p>
        </p:txBody>
      </p:sp>
    </p:spTree>
    <p:extLst>
      <p:ext uri="{BB962C8B-B14F-4D97-AF65-F5344CB8AC3E}">
        <p14:creationId xmlns:p14="http://schemas.microsoft.com/office/powerpoint/2010/main" val="191335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III.1.a. SIFT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Keypoints</a:t>
            </a:r>
            <a:r>
              <a:rPr lang="fr-FR" sz="1000" dirty="0">
                <a:latin typeface="LM Roman 12" panose="00000500000000000000" pitchFamily="50" charset="0"/>
              </a:rPr>
              <a:t> trouvés un peu partout.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A29B2-CC4D-0274-C835-73D0C3B3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56" y="817410"/>
            <a:ext cx="349616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5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Natural </a:t>
            </a:r>
            <a:r>
              <a:rPr lang="fr-FR" sz="1400" b="1" dirty="0" err="1">
                <a:latin typeface="LM Roman 12" panose="00000500000000000000" pitchFamily="50" charset="0"/>
              </a:rPr>
              <a:t>Language</a:t>
            </a:r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Processing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Image recognition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III.1.b. ORB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Keypoints</a:t>
            </a:r>
            <a:r>
              <a:rPr lang="fr-FR" sz="1000" dirty="0">
                <a:latin typeface="LM Roman 12" panose="00000500000000000000" pitchFamily="50" charset="0"/>
              </a:rPr>
              <a:t> seulement sur le pourtour pour cette image.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F959C-A183-62B7-C49E-F285DEBBF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56" y="807884"/>
            <a:ext cx="3496163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2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III.1.c. Traitement des descripteurs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En </a:t>
            </a:r>
            <a:r>
              <a:rPr lang="fr-FR" sz="1000" dirty="0" err="1">
                <a:latin typeface="LM Roman 12" panose="00000500000000000000" pitchFamily="50" charset="0"/>
              </a:rPr>
              <a:t>transfer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learning</a:t>
            </a:r>
            <a:r>
              <a:rPr lang="fr-FR" sz="1000" dirty="0">
                <a:latin typeface="LM Roman 12" panose="00000500000000000000" pitchFamily="50" charset="0"/>
              </a:rPr>
              <a:t>: élimination des descripteurs insignifiants déjà faite.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DBDD4-B043-C03B-D29B-62EABBFC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" y="1072583"/>
            <a:ext cx="3924848" cy="1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F3A9B-6432-4202-5927-261F6179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" y="1291299"/>
            <a:ext cx="2191056" cy="1524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9">
                <a:extLst>
                  <a:ext uri="{FF2B5EF4-FFF2-40B4-BE49-F238E27FC236}">
                    <a16:creationId xmlns:a16="http://schemas.microsoft.com/office/drawing/2014/main" id="{4A06F4F4-9950-D5F2-9E7B-3C86D8D91457}"/>
                  </a:ext>
                </a:extLst>
              </p:cNvPr>
              <p:cNvSpPr txBox="1"/>
              <p:nvPr/>
            </p:nvSpPr>
            <p:spPr>
              <a:xfrm>
                <a:off x="717453" y="772323"/>
                <a:ext cx="4683222" cy="186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000" dirty="0">
                    <a:latin typeface="LM Roman 12" panose="00000500000000000000" pitchFamily="50" charset="0"/>
                  </a:rPr>
                  <a:t>→ On s’attend à ce que seuls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fr-FR" sz="1000" b="0" i="0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descripteurs</m:t>
                        </m:r>
                      </m:e>
                    </m:rad>
                  </m:oMath>
                </a14:m>
                <a:r>
                  <a:rPr lang="fr-FR" sz="1000" dirty="0">
                    <a:latin typeface="LM Roman 12" panose="00000500000000000000" pitchFamily="50" charset="0"/>
                  </a:rPr>
                  <a:t> descripteurs soient pertinents</a:t>
                </a:r>
              </a:p>
            </p:txBody>
          </p:sp>
        </mc:Choice>
        <mc:Fallback>
          <p:sp>
            <p:nvSpPr>
              <p:cNvPr id="8" name="ZoneTexte 9">
                <a:extLst>
                  <a:ext uri="{FF2B5EF4-FFF2-40B4-BE49-F238E27FC236}">
                    <a16:creationId xmlns:a16="http://schemas.microsoft.com/office/drawing/2014/main" id="{4A06F4F4-9950-D5F2-9E7B-3C86D8D9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3" y="772323"/>
                <a:ext cx="4683222" cy="186333"/>
              </a:xfrm>
              <a:prstGeom prst="rect">
                <a:avLst/>
              </a:prstGeom>
              <a:blipFill>
                <a:blip r:embed="rId4"/>
                <a:stretch>
                  <a:fillRect l="-1693" t="-10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ZoneTexte 9">
            <a:extLst>
              <a:ext uri="{FF2B5EF4-FFF2-40B4-BE49-F238E27FC236}">
                <a16:creationId xmlns:a16="http://schemas.microsoft.com/office/drawing/2014/main" id="{876E5C8E-EA63-939A-53D8-17A5F3E8C441}"/>
              </a:ext>
            </a:extLst>
          </p:cNvPr>
          <p:cNvSpPr txBox="1"/>
          <p:nvPr/>
        </p:nvSpPr>
        <p:spPr>
          <a:xfrm>
            <a:off x="717453" y="1532914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Puis on compte le nombre d’occurrences de chaque classe de descripteurs dans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chaque image.</a:t>
            </a:r>
          </a:p>
        </p:txBody>
      </p:sp>
    </p:spTree>
    <p:extLst>
      <p:ext uri="{BB962C8B-B14F-4D97-AF65-F5344CB8AC3E}">
        <p14:creationId xmlns:p14="http://schemas.microsoft.com/office/powerpoint/2010/main" val="313663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III.2.a. SIFT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2D8D3-274E-D2B4-5DEC-DB771AD8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454"/>
            <a:ext cx="3639058" cy="161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EF6843-B5BE-8D08-4F94-C5F709BC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728000"/>
            <a:ext cx="2705478" cy="161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F6E77-6AF3-9192-3F56-576FD3C63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5" r="57917" b="-10"/>
          <a:stretch/>
        </p:blipFill>
        <p:spPr>
          <a:xfrm>
            <a:off x="540000" y="2700000"/>
            <a:ext cx="705600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3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III.2.b. ORB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A8698-7BB8-6F7E-B2E7-7B50A465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475"/>
            <a:ext cx="3629532" cy="160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5479F-EBD9-5E5E-F6F1-E25A506A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728000"/>
            <a:ext cx="2686425" cy="1600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5D924-FD47-2658-FC40-56619F5B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00000"/>
            <a:ext cx="66599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6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III.2.c. VGG16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19C2E-B570-A3A8-29BC-1514E6AD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475"/>
            <a:ext cx="3629532" cy="1600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D2FAC1-29E9-42AE-E9A3-A0DA24DB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728000"/>
            <a:ext cx="2705478" cy="160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B29FB-B61C-B69D-50E9-34040291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00000"/>
            <a:ext cx="78115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3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III.2.d. ResNet50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5F723-43E6-1098-D33C-7EE1B966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126"/>
            <a:ext cx="3639058" cy="1595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860A0-EA48-7A47-8609-64746A33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728000"/>
            <a:ext cx="2691188" cy="1586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8A783-F693-5B98-997A-B6434793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00000"/>
            <a:ext cx="714475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III.2.e. InceptionV3 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B4A1A-D8E0-FAC3-2272-A12BD935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13"/>
            <a:ext cx="3634295" cy="1590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A193D-38ED-3D55-40A5-37935151D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1728000"/>
            <a:ext cx="2691188" cy="1581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DDB96-4F0E-7058-3E40-9F3D32F86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700000"/>
            <a:ext cx="704948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70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p:sp>
        <p:nvSpPr>
          <p:cNvPr id="2" name="ZoneTexte 9">
            <a:extLst>
              <a:ext uri="{FF2B5EF4-FFF2-40B4-BE49-F238E27FC236}">
                <a16:creationId xmlns:a16="http://schemas.microsoft.com/office/drawing/2014/main" id="{0105BAFB-A62A-AB7E-3B0C-A615765152D4}"/>
              </a:ext>
            </a:extLst>
          </p:cNvPr>
          <p:cNvSpPr txBox="1"/>
          <p:nvPr/>
        </p:nvSpPr>
        <p:spPr>
          <a:xfrm>
            <a:off x="373932" y="3148115"/>
            <a:ext cx="4861745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Certains modèles pré-entraînés sont très performants.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Ils sont flexibles (performants même s’ils ont appris sur un panel de </a:t>
            </a:r>
            <a:r>
              <a:rPr lang="fr-FR" sz="1000" dirty="0" err="1">
                <a:latin typeface="LM Roman 12" panose="00000500000000000000" pitchFamily="50" charset="0"/>
              </a:rPr>
              <a:t>targets</a:t>
            </a:r>
            <a:r>
              <a:rPr lang="fr-FR" sz="1000" dirty="0">
                <a:latin typeface="LM Roman 12" panose="00000500000000000000" pitchFamily="50" charset="0"/>
              </a:rPr>
              <a:t> différent du notre).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Leur utilisation permet souvent un gain de temps considérable.</a:t>
            </a:r>
          </a:p>
        </p:txBody>
      </p:sp>
    </p:spTree>
    <p:extLst>
      <p:ext uri="{BB962C8B-B14F-4D97-AF65-F5344CB8AC3E}">
        <p14:creationId xmlns:p14="http://schemas.microsoft.com/office/powerpoint/2010/main" val="3624649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5">
            <a:extLst>
              <a:ext uri="{FF2B5EF4-FFF2-40B4-BE49-F238E27FC236}">
                <a16:creationId xmlns:a16="http://schemas.microsoft.com/office/drawing/2014/main" id="{68AFECC8-1FFD-B0B2-A5D8-1F0C31819B5D}"/>
              </a:ext>
            </a:extLst>
          </p:cNvPr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10" name="ZoneTexte 7">
            <a:extLst>
              <a:ext uri="{FF2B5EF4-FFF2-40B4-BE49-F238E27FC236}">
                <a16:creationId xmlns:a16="http://schemas.microsoft.com/office/drawing/2014/main" id="{7C457E2C-C404-E4B9-5EAE-907CF76346D5}"/>
              </a:ext>
            </a:extLst>
          </p:cNvPr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Natural </a:t>
            </a:r>
            <a:r>
              <a:rPr lang="fr-FR" sz="1400" b="1" dirty="0" err="1">
                <a:latin typeface="LM Roman 12" panose="00000500000000000000" pitchFamily="50" charset="0"/>
              </a:rPr>
              <a:t>Language</a:t>
            </a:r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Processing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Image recognition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A70EF0-F98C-C57D-A19A-8BCD8A4DC73F}"/>
              </a:ext>
            </a:extLst>
          </p:cNvPr>
          <p:cNvSpPr/>
          <p:nvPr/>
        </p:nvSpPr>
        <p:spPr>
          <a:xfrm>
            <a:off x="159127" y="986693"/>
            <a:ext cx="2441505" cy="25218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908C22D3-ED2B-4DB3-00FB-71433144F6C6}"/>
              </a:ext>
            </a:extLst>
          </p:cNvPr>
          <p:cNvSpPr txBox="1"/>
          <p:nvPr/>
        </p:nvSpPr>
        <p:spPr>
          <a:xfrm>
            <a:off x="2959203" y="934887"/>
            <a:ext cx="2223009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Objectifs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Compétences abordées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6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038" y="465153"/>
            <a:ext cx="4683222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Objectif de l’entreprise: Classifier des produits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Objectifs du projet: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408965" lvl="1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Faire un clustering de produits à partir de leur description texte.</a:t>
            </a:r>
          </a:p>
          <a:p>
            <a:pPr marL="408965" lvl="1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408965" lvl="1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408965" lvl="1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408965" lvl="1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Faire un clustering de produits à partir de leur image.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I.1. Objectifs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I.2. Compétences abordées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4000" y="432000"/>
            <a:ext cx="4683222" cy="261610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</a:t>
            </a:r>
            <a:r>
              <a:rPr lang="fr-FR" sz="1000" strike="sngStrike" dirty="0">
                <a:latin typeface="LM Roman 12" panose="00000500000000000000" pitchFamily="50" charset="0"/>
              </a:rPr>
              <a:t>ollecter la data</a:t>
            </a: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mettre en forme et nettoyer la data (</a:t>
            </a:r>
            <a:r>
              <a:rPr lang="fr-FR" sz="1000" dirty="0" err="1">
                <a:latin typeface="LM Roman 12" panose="00000500000000000000" pitchFamily="50" charset="0"/>
              </a:rPr>
              <a:t>tokenizing</a:t>
            </a:r>
            <a:r>
              <a:rPr lang="fr-FR" sz="1000" dirty="0">
                <a:latin typeface="LM Roman 12" panose="00000500000000000000" pitchFamily="50" charset="0"/>
              </a:rPr>
              <a:t>, lemmatisation, </a:t>
            </a:r>
            <a:r>
              <a:rPr lang="fr-FR" sz="1000" dirty="0" err="1">
                <a:latin typeface="LM Roman 12" panose="00000500000000000000" pitchFamily="50" charset="0"/>
              </a:rPr>
              <a:t>resize</a:t>
            </a:r>
            <a:r>
              <a:rPr lang="fr-FR" sz="1000" dirty="0">
                <a:latin typeface="LM Roman 12" panose="00000500000000000000" pitchFamily="50" charset="0"/>
              </a:rPr>
              <a:t> d’images)</a:t>
            </a: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extraire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(« à la main » avec </a:t>
            </a:r>
            <a:r>
              <a:rPr lang="fr-FR" sz="1000" dirty="0" err="1">
                <a:latin typeface="LM Roman 12" panose="00000500000000000000" pitchFamily="50" charset="0"/>
              </a:rPr>
              <a:t>tf-idf</a:t>
            </a:r>
            <a:r>
              <a:rPr lang="fr-FR" sz="1000" dirty="0">
                <a:latin typeface="LM Roman 12" panose="00000500000000000000" pitchFamily="50" charset="0"/>
              </a:rPr>
              <a:t>, SIFT/SURF/ORB ou en </a:t>
            </a:r>
            <a:r>
              <a:rPr lang="fr-FR" sz="1000" dirty="0" err="1">
                <a:latin typeface="LM Roman 12" panose="00000500000000000000" pitchFamily="50" charset="0"/>
              </a:rPr>
              <a:t>transfer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learning</a:t>
            </a:r>
            <a:r>
              <a:rPr lang="fr-FR" sz="1000" dirty="0">
                <a:latin typeface="LM Roman 12" panose="00000500000000000000" pitchFamily="50" charset="0"/>
              </a:rPr>
              <a:t> avec word2vec/BERT/USE, VGG/</a:t>
            </a:r>
            <a:r>
              <a:rPr lang="fr-FR" sz="1000" dirty="0" err="1">
                <a:latin typeface="LM Roman 12" panose="00000500000000000000" pitchFamily="50" charset="0"/>
              </a:rPr>
              <a:t>ResNet</a:t>
            </a:r>
            <a:r>
              <a:rPr lang="fr-FR" sz="1000" dirty="0">
                <a:latin typeface="LM Roman 12" panose="00000500000000000000" pitchFamily="50" charset="0"/>
              </a:rPr>
              <a:t>/Inception)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réduire la dimension (PCA puis T-SNE)</a:t>
            </a: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appliquer un clustering</a:t>
            </a: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évaluer la similarité entre deux résultats de clustering (ARI score)</a:t>
            </a:r>
          </a:p>
        </p:txBody>
      </p:sp>
    </p:spTree>
    <p:extLst>
      <p:ext uri="{BB962C8B-B14F-4D97-AF65-F5344CB8AC3E}">
        <p14:creationId xmlns:p14="http://schemas.microsoft.com/office/powerpoint/2010/main" val="38988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15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décrivant une banque de 1050 produits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C51FA-35E7-BC57-2D73-F3049FA0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" y="389053"/>
            <a:ext cx="1080000" cy="15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4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utiles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C51FA-35E7-BC57-2D73-F3049FA0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" y="389053"/>
            <a:ext cx="1080000" cy="156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A8CCD-A225-575D-09F0-6F571919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17" y="673880"/>
            <a:ext cx="3600000" cy="5072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6DF827-35E0-E79B-505E-C32442062D6B}"/>
              </a:ext>
            </a:extLst>
          </p:cNvPr>
          <p:cNvSpPr/>
          <p:nvPr/>
        </p:nvSpPr>
        <p:spPr>
          <a:xfrm>
            <a:off x="233382" y="565717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33309-40CF-430E-D553-A7066F63E5FE}"/>
              </a:ext>
            </a:extLst>
          </p:cNvPr>
          <p:cNvSpPr/>
          <p:nvPr/>
        </p:nvSpPr>
        <p:spPr>
          <a:xfrm>
            <a:off x="233381" y="1395950"/>
            <a:ext cx="1079999" cy="101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36524-FBED-C650-A43A-243647C5F26E}"/>
              </a:ext>
            </a:extLst>
          </p:cNvPr>
          <p:cNvSpPr/>
          <p:nvPr/>
        </p:nvSpPr>
        <p:spPr>
          <a:xfrm>
            <a:off x="233380" y="1029016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C0559-B111-30DA-C04B-42A229C03E62}"/>
              </a:ext>
            </a:extLst>
          </p:cNvPr>
          <p:cNvSpPr/>
          <p:nvPr/>
        </p:nvSpPr>
        <p:spPr>
          <a:xfrm>
            <a:off x="233380" y="1582877"/>
            <a:ext cx="1079999" cy="3746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2EE35-5995-AFED-9E14-8CBD237D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17" y="1338186"/>
            <a:ext cx="157652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extraction de la main catégorie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C51FA-35E7-BC57-2D73-F3049FA0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" y="389053"/>
            <a:ext cx="1080000" cy="156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A8CCD-A225-575D-09F0-6F571919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17" y="673880"/>
            <a:ext cx="3600000" cy="5072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6DF827-35E0-E79B-505E-C32442062D6B}"/>
              </a:ext>
            </a:extLst>
          </p:cNvPr>
          <p:cNvSpPr/>
          <p:nvPr/>
        </p:nvSpPr>
        <p:spPr>
          <a:xfrm>
            <a:off x="233382" y="565717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33309-40CF-430E-D553-A7066F63E5FE}"/>
              </a:ext>
            </a:extLst>
          </p:cNvPr>
          <p:cNvSpPr/>
          <p:nvPr/>
        </p:nvSpPr>
        <p:spPr>
          <a:xfrm>
            <a:off x="233381" y="1395950"/>
            <a:ext cx="1079999" cy="101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36524-FBED-C650-A43A-243647C5F26E}"/>
              </a:ext>
            </a:extLst>
          </p:cNvPr>
          <p:cNvSpPr/>
          <p:nvPr/>
        </p:nvSpPr>
        <p:spPr>
          <a:xfrm>
            <a:off x="233380" y="1029016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C0559-B111-30DA-C04B-42A229C03E62}"/>
              </a:ext>
            </a:extLst>
          </p:cNvPr>
          <p:cNvSpPr/>
          <p:nvPr/>
        </p:nvSpPr>
        <p:spPr>
          <a:xfrm>
            <a:off x="233380" y="1582877"/>
            <a:ext cx="1079999" cy="3746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79F8B-B9BD-5780-F784-7CC209337F7A}"/>
              </a:ext>
            </a:extLst>
          </p:cNvPr>
          <p:cNvGrpSpPr/>
          <p:nvPr/>
        </p:nvGrpSpPr>
        <p:grpSpPr>
          <a:xfrm>
            <a:off x="1492617" y="1338186"/>
            <a:ext cx="1576520" cy="1479378"/>
            <a:chOff x="2539747" y="1338186"/>
            <a:chExt cx="1576520" cy="14793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C2EE35-5995-AFED-9E14-8CBD237D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747" y="1338186"/>
              <a:ext cx="1576520" cy="43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B3E78A-E376-7A5B-3692-DD20E543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1403" y="2241564"/>
              <a:ext cx="353207" cy="5760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D2756A-365F-B8DD-9388-EBB1B166032C}"/>
                </a:ext>
              </a:extLst>
            </p:cNvPr>
            <p:cNvCxnSpPr/>
            <p:nvPr/>
          </p:nvCxnSpPr>
          <p:spPr>
            <a:xfrm>
              <a:off x="3328007" y="1873045"/>
              <a:ext cx="0" cy="2636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308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7 main catégories équitablement peuplées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C51FA-35E7-BC57-2D73-F3049FA0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3" y="389053"/>
            <a:ext cx="1080000" cy="156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A8CCD-A225-575D-09F0-6F571919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617" y="673880"/>
            <a:ext cx="3600000" cy="5072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6DF827-35E0-E79B-505E-C32442062D6B}"/>
              </a:ext>
            </a:extLst>
          </p:cNvPr>
          <p:cNvSpPr/>
          <p:nvPr/>
        </p:nvSpPr>
        <p:spPr>
          <a:xfrm>
            <a:off x="233382" y="565717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33309-40CF-430E-D553-A7066F63E5FE}"/>
              </a:ext>
            </a:extLst>
          </p:cNvPr>
          <p:cNvSpPr/>
          <p:nvPr/>
        </p:nvSpPr>
        <p:spPr>
          <a:xfrm>
            <a:off x="233381" y="1395950"/>
            <a:ext cx="1079999" cy="101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36524-FBED-C650-A43A-243647C5F26E}"/>
              </a:ext>
            </a:extLst>
          </p:cNvPr>
          <p:cNvSpPr/>
          <p:nvPr/>
        </p:nvSpPr>
        <p:spPr>
          <a:xfrm>
            <a:off x="233380" y="1029016"/>
            <a:ext cx="1079999" cy="28969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C0559-B111-30DA-C04B-42A229C03E62}"/>
              </a:ext>
            </a:extLst>
          </p:cNvPr>
          <p:cNvSpPr/>
          <p:nvPr/>
        </p:nvSpPr>
        <p:spPr>
          <a:xfrm>
            <a:off x="233380" y="1582877"/>
            <a:ext cx="1079999" cy="37461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A79F8B-B9BD-5780-F784-7CC209337F7A}"/>
              </a:ext>
            </a:extLst>
          </p:cNvPr>
          <p:cNvGrpSpPr/>
          <p:nvPr/>
        </p:nvGrpSpPr>
        <p:grpSpPr>
          <a:xfrm>
            <a:off x="1492617" y="1338186"/>
            <a:ext cx="1576520" cy="1479378"/>
            <a:chOff x="2539747" y="1338186"/>
            <a:chExt cx="1576520" cy="14793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C2EE35-5995-AFED-9E14-8CBD237D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747" y="1338186"/>
              <a:ext cx="1576520" cy="43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B3E78A-E376-7A5B-3692-DD20E543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1403" y="2241564"/>
              <a:ext cx="353207" cy="5760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D2756A-365F-B8DD-9388-EBB1B166032C}"/>
                </a:ext>
              </a:extLst>
            </p:cNvPr>
            <p:cNvCxnSpPr/>
            <p:nvPr/>
          </p:nvCxnSpPr>
          <p:spPr>
            <a:xfrm>
              <a:off x="3328007" y="1873045"/>
              <a:ext cx="0" cy="2636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DDF76B-3E64-7A4E-40AE-4929CFA930EB}"/>
              </a:ext>
            </a:extLst>
          </p:cNvPr>
          <p:cNvCxnSpPr>
            <a:cxnSpLocks/>
          </p:cNvCxnSpPr>
          <p:nvPr/>
        </p:nvCxnSpPr>
        <p:spPr>
          <a:xfrm>
            <a:off x="2566807" y="2529564"/>
            <a:ext cx="26706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B26967A-32BF-36D2-D802-DD5959825416}"/>
              </a:ext>
            </a:extLst>
          </p:cNvPr>
          <p:cNvSpPr/>
          <p:nvPr/>
        </p:nvSpPr>
        <p:spPr>
          <a:xfrm>
            <a:off x="1492617" y="1339875"/>
            <a:ext cx="1576800" cy="432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1D4F70-7990-C864-7E89-E180488E9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194" y="2072248"/>
            <a:ext cx="1304255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90551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30054</TotalTime>
  <Words>515</Words>
  <Application>Microsoft Office PowerPoint</Application>
  <PresentationFormat>Custom</PresentationFormat>
  <Paragraphs>211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LM Roman 12</vt:lpstr>
      <vt:lpstr>1_Conception personnalisée</vt:lpstr>
      <vt:lpstr>2_Conception personnalisée</vt:lpstr>
      <vt:lpstr>4_Conception personnalisée</vt:lpstr>
      <vt:lpstr>3_Conception personnalisée</vt:lpstr>
      <vt:lpstr>Conception personnalisée</vt:lpstr>
      <vt:lpstr>5_Conception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Arnaud CHOUX</cp:lastModifiedBy>
  <cp:revision>369</cp:revision>
  <dcterms:created xsi:type="dcterms:W3CDTF">2020-10-01T13:31:40Z</dcterms:created>
  <dcterms:modified xsi:type="dcterms:W3CDTF">2022-12-23T17:17:32Z</dcterms:modified>
</cp:coreProperties>
</file>